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87" r:id="rId2"/>
    <p:sldId id="288" r:id="rId3"/>
    <p:sldId id="289" r:id="rId4"/>
    <p:sldId id="290" r:id="rId5"/>
    <p:sldId id="291" r:id="rId6"/>
    <p:sldId id="256" r:id="rId7"/>
    <p:sldId id="293" r:id="rId8"/>
    <p:sldId id="294" r:id="rId9"/>
    <p:sldId id="295" r:id="rId10"/>
    <p:sldId id="308" r:id="rId11"/>
    <p:sldId id="304" r:id="rId12"/>
    <p:sldId id="305" r:id="rId13"/>
    <p:sldId id="306" r:id="rId14"/>
    <p:sldId id="307" r:id="rId15"/>
    <p:sldId id="309" r:id="rId16"/>
    <p:sldId id="310" r:id="rId17"/>
    <p:sldId id="311" r:id="rId18"/>
    <p:sldId id="312" r:id="rId19"/>
    <p:sldId id="313" r:id="rId20"/>
    <p:sldId id="298" r:id="rId21"/>
    <p:sldId id="314" r:id="rId22"/>
    <p:sldId id="315" r:id="rId23"/>
    <p:sldId id="316" r:id="rId24"/>
    <p:sldId id="317" r:id="rId25"/>
    <p:sldId id="300" r:id="rId26"/>
    <p:sldId id="318" r:id="rId27"/>
    <p:sldId id="319" r:id="rId28"/>
    <p:sldId id="320" r:id="rId29"/>
    <p:sldId id="321" r:id="rId30"/>
    <p:sldId id="30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268" r:id="rId4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CC"/>
    <a:srgbClr val="E9CCAF"/>
    <a:srgbClr val="A477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>
      <p:cViewPr varScale="1">
        <p:scale>
          <a:sx n="47" d="100"/>
          <a:sy n="47" d="100"/>
        </p:scale>
        <p:origin x="516" y="6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7T19:44:04.9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7T19:44:04.9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7T19:44:04.9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7T19:44:04.9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7T19:44:04.9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7T20:57:02.8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1,'4559'0,"-4500"3,68 11,9 2,-104-14,-1-1,-1 1,0 1,0 2,0 1,28 10,-28-5,0-2,0-1,0-1,1-2,0-1,50 1,3571-8,-3418 22,-25-1,346-17,-260-3,429 2,-674 2,0 2,-1 2,0 2,57 18,282 67,-342-85,89 3,49-13,-56-1,2348 3,-2420 3,78 13,-77-7,73 1,936-10,-460-2,-508 5,118 18,-78-9,213-7,-189-7,798 2,-953 0,1 0,0 0,0-1,-1 0,1 0,-1-1,1 0,-1 0,0-1,1 0,-1 0,-1-1,1 0,10-8,-9 7,0 0,0 1,1 0,-1 0,1 1,0 0,0 0,1 1,11-1,10 0,45 2,-62 1,19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7T19:44:04.9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7T20:57:02.8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1,'4559'0,"-4500"3,68 11,9 2,-104-14,-1-1,-1 1,0 1,0 2,0 1,28 10,-28-5,0-2,0-1,0-1,1-2,0-1,50 1,3571-8,-3418 22,-25-1,346-17,-260-3,429 2,-674 2,0 2,-1 2,0 2,57 18,282 67,-342-85,89 3,49-13,-56-1,2348 3,-2420 3,78 13,-77-7,73 1,936-10,-460-2,-508 5,118 18,-78-9,213-7,-189-7,798 2,-953 0,1 0,0 0,0-1,-1 0,1 0,-1-1,1 0,-1 0,0-1,1 0,-1 0,-1-1,1 0,10-8,-9 7,0 0,0 1,1 0,-1 0,1 1,0 0,0 0,1 1,11-1,10 0,45 2,-62 1,19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7T19:44:04.9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26626-F424-4FC7-A4B3-33C00D345242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C15F1-A77E-4E3D-A601-6C51AD485F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836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customXml" Target="../ink/ink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8.png"/><Relationship Id="rId4" Type="http://schemas.openxmlformats.org/officeDocument/2006/relationships/customXml" Target="../ink/ink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8.png"/><Relationship Id="rId4" Type="http://schemas.openxmlformats.org/officeDocument/2006/relationships/customXml" Target="../ink/ink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8.png"/><Relationship Id="rId4" Type="http://schemas.openxmlformats.org/officeDocument/2006/relationships/customXml" Target="../ink/ink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8.png"/><Relationship Id="rId7" Type="http://schemas.openxmlformats.org/officeDocument/2006/relationships/customXml" Target="../ink/ink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48.png"/><Relationship Id="rId4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8.png"/><Relationship Id="rId7" Type="http://schemas.openxmlformats.org/officeDocument/2006/relationships/customXml" Target="../ink/ink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48.png"/><Relationship Id="rId4" Type="http://schemas.openxmlformats.org/officeDocument/2006/relationships/customXml" Target="../ink/ink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7.png"/><Relationship Id="rId5" Type="http://schemas.openxmlformats.org/officeDocument/2006/relationships/image" Target="../media/image48.png"/><Relationship Id="rId4" Type="http://schemas.openxmlformats.org/officeDocument/2006/relationships/customXml" Target="../ink/ink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8314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1981200" y="3169306"/>
            <a:ext cx="4583306" cy="175432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소스코드 분석</a:t>
            </a:r>
            <a:endParaRPr lang="en-US" altLang="ko-KR" sz="5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2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차 과제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70542" y="8243573"/>
            <a:ext cx="252825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김지민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정재원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정세연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342550" y="7130159"/>
            <a:ext cx="54213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715000" y="591855"/>
            <a:ext cx="8534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03. </a:t>
            </a:r>
            <a:r>
              <a:rPr lang="ko-KR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분석 및 개선 다이어그램 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25200" y="4851112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2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차 개선 후 클래스 다이어그램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5623B-9A91-D642-B80C-F723ADC1F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2040143"/>
            <a:ext cx="8982075" cy="762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42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715000" y="591855"/>
            <a:ext cx="8534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03. </a:t>
            </a:r>
            <a:r>
              <a:rPr lang="ko-KR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분석 및 개선 다이어그램 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96800" y="4838700"/>
            <a:ext cx="525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2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차 개선 후 다이어그램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MeteoEntity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클래스 추가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0C92CE-73C9-5C79-B1F0-C27B4A6B3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90700"/>
            <a:ext cx="10839450" cy="77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70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715000" y="591855"/>
            <a:ext cx="8534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03. </a:t>
            </a:r>
            <a:r>
              <a:rPr lang="ko-KR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분석 및 개선 다이어그램 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96800" y="4838700"/>
            <a:ext cx="6477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2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차 개선 후 다이어그램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Shopservice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Coin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클래스 추가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SettingValue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클래스 추가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58E57A-67E9-6B9C-0EC6-E22C8D9C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324100"/>
            <a:ext cx="10591800" cy="726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95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715000" y="591855"/>
            <a:ext cx="8534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03. </a:t>
            </a:r>
            <a:r>
              <a:rPr lang="ko-KR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분석 및 개선 다이어그램 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09144" y="4838700"/>
            <a:ext cx="6477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2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차 개선 후 다이어그램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loginService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Member,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MemberRepository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MemberService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클래스 추가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SettingValue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클래스 추가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973897-80B2-24D3-AE0B-269BF73AE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67333"/>
            <a:ext cx="11599544" cy="663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92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715000" y="591855"/>
            <a:ext cx="8534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03. </a:t>
            </a:r>
            <a:r>
              <a:rPr lang="ko-KR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분석 및 개선 다이어그램 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0" y="4762500"/>
            <a:ext cx="6477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2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차 개선 후 다이어그램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GameInfo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SendGameInfo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, WDB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클래스 추가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F03FE9-FA43-7127-269A-576530057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247900"/>
            <a:ext cx="7658100" cy="724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80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715000" y="591855"/>
            <a:ext cx="8534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03. </a:t>
            </a:r>
            <a:r>
              <a:rPr lang="ko-KR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분석 및 개선 다이어그램 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64091" y="8334431"/>
            <a:ext cx="6477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개선 후 시퀀스 다이어그램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게임 진입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(Menu)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98D0D7-477B-DD85-D511-5C9105571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19"/>
          <a:stretch/>
        </p:blipFill>
        <p:spPr bwMode="auto">
          <a:xfrm>
            <a:off x="846909" y="1691575"/>
            <a:ext cx="7772400" cy="7737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7DCBDA-D737-4A63-86F5-5D260DB113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39"/>
          <a:stretch/>
        </p:blipFill>
        <p:spPr bwMode="auto">
          <a:xfrm>
            <a:off x="9829800" y="1703549"/>
            <a:ext cx="7162800" cy="641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0857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715000" y="591855"/>
            <a:ext cx="8534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03. </a:t>
            </a:r>
            <a:r>
              <a:rPr lang="ko-KR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분석 및 개선 다이어그램 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10800" y="8191500"/>
            <a:ext cx="6477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개선 후 시퀀스 다이어그램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게임 플레이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(Game)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FE7410-CB91-07BF-11B7-4C936DF07D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63"/>
          <a:stretch/>
        </p:blipFill>
        <p:spPr bwMode="auto">
          <a:xfrm>
            <a:off x="647781" y="1518884"/>
            <a:ext cx="8686800" cy="8176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51297F-129D-C36F-512D-37E5EA3E05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90"/>
          <a:stretch/>
        </p:blipFill>
        <p:spPr bwMode="auto">
          <a:xfrm>
            <a:off x="9964783" y="1790700"/>
            <a:ext cx="7675436" cy="571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8673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715000" y="591855"/>
            <a:ext cx="8534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03. </a:t>
            </a:r>
            <a:r>
              <a:rPr lang="ko-KR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분석 및 개선 다이어그램 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20400" y="8887495"/>
            <a:ext cx="647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개선 후 시퀀스 다이어그램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로그인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(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LoginService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5760BC-EEBD-D231-7FFB-8F7D3E95DC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54"/>
          <a:stretch/>
        </p:blipFill>
        <p:spPr bwMode="auto">
          <a:xfrm>
            <a:off x="609600" y="1395472"/>
            <a:ext cx="8686800" cy="873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2D9BAB-44FC-87C0-1E61-6F4D042720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54"/>
          <a:stretch/>
        </p:blipFill>
        <p:spPr bwMode="auto">
          <a:xfrm>
            <a:off x="10588534" y="1631882"/>
            <a:ext cx="5984966" cy="7023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1981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715000" y="591855"/>
            <a:ext cx="8534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03. </a:t>
            </a:r>
            <a:r>
              <a:rPr lang="ko-KR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분석 및 개선 다이어그램 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0" y="5143500"/>
            <a:ext cx="647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개선 후 시퀀스 다이어그램</a:t>
            </a:r>
            <a:endParaRPr kumimoji="0" lang="en-US" altLang="ko-KR" sz="32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회원관리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(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MemberService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4CB2C2-1CCD-8B41-2A34-7DF9128F4B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638300"/>
            <a:ext cx="9452063" cy="845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5877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715000" y="591855"/>
            <a:ext cx="8534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03. </a:t>
            </a:r>
            <a:r>
              <a:rPr lang="ko-KR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분석 및 개선 다이어그램 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15800" y="51435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E-R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다이어그램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4C83C5-E19B-815C-4CB1-93A02D96B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60" y="2200377"/>
            <a:ext cx="6235881" cy="6471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9161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85108" y="5965181"/>
            <a:ext cx="4822784" cy="21429"/>
            <a:chOff x="9785108" y="5965181"/>
            <a:chExt cx="482278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785108" y="5965181"/>
              <a:ext cx="482278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75548" y="5984205"/>
            <a:ext cx="4822784" cy="21429"/>
            <a:chOff x="3675548" y="5984205"/>
            <a:chExt cx="482278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675548" y="5984205"/>
              <a:ext cx="4822784" cy="2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1814049"/>
            <a:ext cx="3803859" cy="8632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239000" y="3912099"/>
            <a:ext cx="1210588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팀원소개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239000" y="4798262"/>
            <a:ext cx="649537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02</a:t>
            </a:r>
            <a:endParaRPr lang="ko-KR" altLang="en-US" sz="3200" b="1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59723" y="5352259"/>
            <a:ext cx="1903085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구현 기능 소개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39000" y="6120345"/>
            <a:ext cx="649537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03</a:t>
            </a:r>
            <a:endParaRPr lang="ko-KR" altLang="en-US" sz="3200" b="1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59723" y="6648403"/>
            <a:ext cx="3108543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분석 및 개선 다이어그램 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39000" y="7368484"/>
            <a:ext cx="649537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04</a:t>
            </a:r>
            <a:endParaRPr lang="ko-KR" altLang="en-US" sz="3200" b="1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59723" y="7944547"/>
            <a:ext cx="345479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코드 문제 파악 및 개선 방법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265707" y="3272115"/>
            <a:ext cx="649537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01</a:t>
            </a:r>
            <a:endParaRPr lang="ko-KR" altLang="en-US" sz="3200" b="1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CD3DD6-23F4-B7BC-32D1-01809B4CE297}"/>
              </a:ext>
            </a:extLst>
          </p:cNvPr>
          <p:cNvSpPr txBox="1"/>
          <p:nvPr/>
        </p:nvSpPr>
        <p:spPr>
          <a:xfrm>
            <a:off x="7218277" y="8597773"/>
            <a:ext cx="636713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05</a:t>
            </a:r>
            <a:endParaRPr lang="ko-KR" altLang="en-US" sz="3200" b="1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16534-8D7F-16B2-3D10-D66FA19CD7F4}"/>
              </a:ext>
            </a:extLst>
          </p:cNvPr>
          <p:cNvSpPr txBox="1"/>
          <p:nvPr/>
        </p:nvSpPr>
        <p:spPr>
          <a:xfrm>
            <a:off x="7239000" y="9173836"/>
            <a:ext cx="1300356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구현 영상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42857" y="-1816364"/>
            <a:ext cx="36571429" cy="14050718"/>
            <a:chOff x="-9142857" y="-1816364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16364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447799" y="4228897"/>
            <a:ext cx="1165860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04</a:t>
            </a:r>
            <a:r>
              <a:rPr lang="ko-KR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 </a:t>
            </a:r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코드 문제 파악 및 개선 방법</a:t>
            </a:r>
          </a:p>
          <a:p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20600" y="4838700"/>
            <a:ext cx="533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화면 구성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차별점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Code Refactoring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3121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42857" y="-1816364"/>
            <a:ext cx="36571429" cy="14050718"/>
            <a:chOff x="-9142857" y="-1816364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16364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7162800" y="557409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4.1  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화면 구성</a:t>
            </a:r>
          </a:p>
        </p:txBody>
      </p:sp>
      <p:pic>
        <p:nvPicPr>
          <p:cNvPr id="11" name="그림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7400" y="2397789"/>
            <a:ext cx="7050982" cy="53422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67200" y="79248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메인화면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496800" y="79248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로그인 화면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B082B0-EA1B-DE69-6F46-BEF72BBEE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12343" y="2408394"/>
            <a:ext cx="6999240" cy="53422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2244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42857" y="-1816364"/>
            <a:ext cx="36571429" cy="14050718"/>
            <a:chOff x="-9142857" y="-1816364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16364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7162800" y="557409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4.1  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화면 구성</a:t>
            </a:r>
          </a:p>
        </p:txBody>
      </p:sp>
      <p:pic>
        <p:nvPicPr>
          <p:cNvPr id="11" name="그림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2809" y="2434269"/>
            <a:ext cx="7050982" cy="52778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43400" y="793576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회원가입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268200" y="793576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마이페이지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B082B0-EA1B-DE69-6F46-BEF72BBEE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7872" y="2434269"/>
            <a:ext cx="7239000" cy="5277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7282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42857" y="-1816364"/>
            <a:ext cx="36571429" cy="14050718"/>
            <a:chOff x="-9142857" y="-1816364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16364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7162800" y="557409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4.1  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화면 구성</a:t>
            </a:r>
          </a:p>
        </p:txBody>
      </p:sp>
      <p:pic>
        <p:nvPicPr>
          <p:cNvPr id="11" name="그림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2809" y="2715099"/>
            <a:ext cx="7050982" cy="48802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53371" y="788959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마이페이지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/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게임 기록 확인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15800" y="7886491"/>
            <a:ext cx="274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마이페이지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/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도전 과제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B082B0-EA1B-DE69-6F46-BEF72BBEE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60210" y="2691632"/>
            <a:ext cx="7034323" cy="4903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9314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42857" y="-1816364"/>
            <a:ext cx="36571429" cy="14050718"/>
            <a:chOff x="-9142857" y="-1816364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16364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7162800" y="557409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4.1  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화면 구성</a:t>
            </a:r>
          </a:p>
        </p:txBody>
      </p:sp>
      <p:pic>
        <p:nvPicPr>
          <p:cNvPr id="11" name="그림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2809" y="2449111"/>
            <a:ext cx="7050982" cy="5248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14800" y="79248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캐릭터 선택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92000" y="793576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캐릭터 변경 결과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B082B0-EA1B-DE69-6F46-BEF72BBEE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60210" y="2412638"/>
            <a:ext cx="7034323" cy="5461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8701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42857" y="-1816364"/>
            <a:ext cx="36571429" cy="14050718"/>
            <a:chOff x="-9142857" y="-1816364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16364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7162800" y="557409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4.1  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화면 구성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4800" y="79248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게임 진행 화면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420600" y="79248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게임 종료 화면</a:t>
            </a:r>
          </a:p>
        </p:txBody>
      </p:sp>
      <p:pic>
        <p:nvPicPr>
          <p:cNvPr id="14" name="그림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953" y="2335843"/>
            <a:ext cx="6822893" cy="5474657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3985" y="2335842"/>
            <a:ext cx="6966030" cy="54746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8815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42857" y="-1816364"/>
            <a:ext cx="36571429" cy="14050718"/>
            <a:chOff x="-9142857" y="-1816364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16364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7162800" y="557409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4.1  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화면 구성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2400" y="79248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1pc-2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인 모드 설명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570725" y="79248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1pc-2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인 모드</a:t>
            </a:r>
          </a:p>
        </p:txBody>
      </p:sp>
      <p:pic>
        <p:nvPicPr>
          <p:cNvPr id="14" name="그림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953" y="2500886"/>
            <a:ext cx="6822893" cy="5144571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3985" y="2352607"/>
            <a:ext cx="6966030" cy="54411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0730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33892" y="-1816364"/>
            <a:ext cx="36571429" cy="14050718"/>
            <a:chOff x="-9142857" y="-1816364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16364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286000" y="581552"/>
            <a:ext cx="1356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4.2 </a:t>
            </a:r>
            <a:r>
              <a:rPr kumimoji="0" lang="ko-KR" altLang="en-US" sz="4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차별성 </a:t>
            </a:r>
            <a:r>
              <a:rPr kumimoji="0" lang="en-US" altLang="ko-KR" sz="4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– 1PC-2Player</a:t>
            </a:r>
            <a:endParaRPr kumimoji="0" lang="ko-KR" altLang="en-US" sz="44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pic>
        <p:nvPicPr>
          <p:cNvPr id="15" name="그림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066" y="2227737"/>
            <a:ext cx="7221734" cy="58315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D09C48-0D07-9B7C-A325-BC216B768C86}"/>
              </a:ext>
            </a:extLst>
          </p:cNvPr>
          <p:cNvSpPr txBox="1"/>
          <p:nvPr/>
        </p:nvSpPr>
        <p:spPr>
          <a:xfrm>
            <a:off x="10392793" y="3438093"/>
            <a:ext cx="6592814" cy="3541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1P</a:t>
            </a:r>
            <a:r>
              <a:rPr lang="ko-KR" altLang="ko-KR" sz="20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는</a:t>
            </a:r>
            <a:r>
              <a:rPr lang="en-US" altLang="ko-KR" sz="20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'A', 'S', 'D' </a:t>
            </a:r>
            <a:r>
              <a:rPr lang="ko-KR" altLang="ko-KR" sz="20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버튼을 사용하여 캐릭터를 조종</a:t>
            </a:r>
            <a:r>
              <a:rPr lang="en-US" altLang="ko-KR" sz="20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2P</a:t>
            </a:r>
            <a:r>
              <a:rPr lang="ko-KR" altLang="ko-KR" sz="20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는 방향키인</a:t>
            </a:r>
            <a:r>
              <a:rPr lang="en-US" altLang="ko-KR" sz="20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'←', '↓', '→'</a:t>
            </a:r>
            <a:r>
              <a:rPr lang="ko-KR" altLang="ko-KR" sz="20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를 사용하여 캐릭터를 조종</a:t>
            </a:r>
            <a:endParaRPr lang="en-US" altLang="ko-KR" sz="20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43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ko-KR" altLang="ko-KR" sz="20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43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invader</a:t>
            </a:r>
            <a:r>
              <a:rPr lang="ko-KR" altLang="ko-KR" sz="20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을 처치할 때마다 플레이어에게 점수 부</a:t>
            </a:r>
            <a:r>
              <a:rPr lang="ko-KR" altLang="en-US" sz="20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여</a:t>
            </a:r>
            <a:r>
              <a:rPr lang="en-US" altLang="ko-KR" sz="20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총알을 발사할 때마다 플레이어의 점수</a:t>
            </a:r>
            <a:r>
              <a:rPr lang="en-US" altLang="ko-KR" sz="20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0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감점</a:t>
            </a:r>
            <a:endParaRPr lang="en-US" altLang="ko-KR" sz="20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43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ko-KR" altLang="ko-KR" sz="20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43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0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더 적은 숫자의 총알을 사용하여 더 많은 </a:t>
            </a:r>
            <a:r>
              <a:rPr lang="en-US" altLang="ko-KR" sz="20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invader</a:t>
            </a:r>
            <a:r>
              <a:rPr lang="ko-KR" altLang="ko-KR" sz="20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을 처치하는 플레이어가 승리</a:t>
            </a:r>
            <a:endParaRPr lang="ko-KR" altLang="ko-KR" sz="18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80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14"/>
    </mc:Choice>
    <mc:Fallback xmlns="">
      <p:transition spd="slow" advTm="1271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33892" y="-1816364"/>
            <a:ext cx="36571429" cy="14050718"/>
            <a:chOff x="-9142857" y="-1816364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16364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286000" y="581552"/>
            <a:ext cx="1356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4.2 </a:t>
            </a:r>
            <a:r>
              <a:rPr kumimoji="0" lang="ko-KR" altLang="en-US" sz="4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차별성 </a:t>
            </a:r>
            <a:r>
              <a:rPr kumimoji="0" lang="en-US" altLang="ko-KR" sz="4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– </a:t>
            </a:r>
            <a:r>
              <a:rPr kumimoji="0" lang="ko-KR" altLang="en-US" sz="4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쿠키 기능 도입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D09C48-0D07-9B7C-A325-BC216B768C86}"/>
              </a:ext>
            </a:extLst>
          </p:cNvPr>
          <p:cNvSpPr txBox="1"/>
          <p:nvPr/>
        </p:nvSpPr>
        <p:spPr>
          <a:xfrm>
            <a:off x="9047328" y="3673670"/>
            <a:ext cx="8839200" cy="3070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비로그인 사용자</a:t>
            </a:r>
            <a:r>
              <a:rPr lang="ko-KR" altLang="en-US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에게</a:t>
            </a: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'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마이페이지</a:t>
            </a: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', '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상점</a:t>
            </a: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', '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게임 이어가기</a:t>
            </a: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등 특정 기능</a:t>
            </a:r>
            <a:r>
              <a:rPr lang="ko-KR" altLang="en-US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제한</a:t>
            </a:r>
            <a:endParaRPr lang="en-US" altLang="ko-KR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ko-KR" altLang="ko-KR" sz="18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쿠키가 존재할 경우 로그인</a:t>
            </a: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회원가입 화면을 마이페이지 화면으로 전환</a:t>
            </a:r>
            <a:endParaRPr lang="en-US" altLang="ko-KR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ko-KR" altLang="ko-KR" sz="18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쿠키를 사용하여 플레이어의 게임 기록을 자동으로 저장 및 조회가능</a:t>
            </a:r>
            <a:endParaRPr lang="en-US" altLang="ko-KR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ko-KR" altLang="ko-KR" sz="18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로그인 없이</a:t>
            </a: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'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새 게임</a:t>
            </a: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을 시작하려는 경우 로그인 화면으로 전환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7F580D-BD2D-5FDE-9341-7B1E9184C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90900"/>
            <a:ext cx="7140992" cy="38304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854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14"/>
    </mc:Choice>
    <mc:Fallback xmlns="">
      <p:transition spd="slow" advTm="1271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33892" y="-1816364"/>
            <a:ext cx="36571429" cy="14050718"/>
            <a:chOff x="-9142857" y="-1816364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16364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286000" y="581552"/>
            <a:ext cx="1356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4.3 </a:t>
            </a:r>
            <a:r>
              <a:rPr kumimoji="0" lang="ko-KR" altLang="en-US" sz="4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차별성 </a:t>
            </a:r>
            <a:r>
              <a:rPr kumimoji="0" lang="en-US" altLang="ko-KR" sz="4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– </a:t>
            </a:r>
            <a:r>
              <a:rPr kumimoji="0" lang="ko-KR" altLang="en-US" sz="4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쿠키를 사용한 페이지 재사용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D09C48-0D07-9B7C-A325-BC216B768C86}"/>
              </a:ext>
            </a:extLst>
          </p:cNvPr>
          <p:cNvSpPr txBox="1"/>
          <p:nvPr/>
        </p:nvSpPr>
        <p:spPr>
          <a:xfrm>
            <a:off x="9982200" y="3039935"/>
            <a:ext cx="7050982" cy="4793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‘마이페이지’ 화면을 구현하기 위해 별도의 버튼을 추가하는 대신</a:t>
            </a: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if </a:t>
            </a:r>
            <a:r>
              <a:rPr lang="ko-KR" altLang="en-US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문을 사용하여 ‘로그인’ 페이지를 재사용</a:t>
            </a:r>
            <a:endParaRPr lang="en-US" altLang="ko-KR" sz="18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ko-KR" sz="18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로그인 쿠키가 존재하지 않을 경우</a:t>
            </a: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로그인을 위한 텍스트 입력창과 버튼을 화면에 표시</a:t>
            </a:r>
            <a:endParaRPr lang="en-US" altLang="ko-KR" sz="18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ko-KR" sz="18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로그인 쿠키가 존재할 경우</a:t>
            </a: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‘</a:t>
            </a:r>
            <a:r>
              <a:rPr lang="ko-KR" altLang="en-US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플레이 기록을 확인</a:t>
            </a: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en-US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버튼과 </a:t>
            </a: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도전과제</a:t>
            </a: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en-US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버튼을 화면에 표시</a:t>
            </a:r>
            <a:endParaRPr lang="en-US" altLang="ko-KR" sz="18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ko-KR" sz="18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이를 통해 중복 로그인을 방지했으며 별도의 페이지를 구현하기 위한 코드를 절약</a:t>
            </a:r>
            <a:endParaRPr lang="en-US" altLang="ko-KR" sz="18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ko-KR" altLang="ko-KR" sz="18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C3AAAC-E0CA-D3C0-3050-D2D48751249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3018" y="2556006"/>
            <a:ext cx="7050982" cy="52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4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14"/>
    </mc:Choice>
    <mc:Fallback xmlns="">
      <p:transition spd="slow" advTm="1271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42857" y="-1816364"/>
            <a:ext cx="36571429" cy="14050718"/>
            <a:chOff x="-9142857" y="-1816364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16364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447800" y="4228897"/>
            <a:ext cx="48167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01</a:t>
            </a:r>
            <a:r>
              <a:rPr lang="en-US" altLang="ko-KR" sz="9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77388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065515" y="-1028700"/>
            <a:ext cx="36571429" cy="14050718"/>
            <a:chOff x="-9142857" y="-1816364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16364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4875657" y="563672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4.3  Code Refactoring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982AB-F9D8-D35B-99BC-B81C29C6F808}"/>
              </a:ext>
            </a:extLst>
          </p:cNvPr>
          <p:cNvSpPr txBox="1"/>
          <p:nvPr/>
        </p:nvSpPr>
        <p:spPr>
          <a:xfrm>
            <a:off x="7010400" y="1453549"/>
            <a:ext cx="494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1. </a:t>
            </a:r>
            <a:r>
              <a:rPr lang="ko-KR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변수를 다른 클래스로 분리한 후</a:t>
            </a:r>
            <a:r>
              <a:rPr lang="en-US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캡슐화 처리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6C445-32C3-27ED-5141-AF8E927E9995}"/>
              </a:ext>
            </a:extLst>
          </p:cNvPr>
          <p:cNvSpPr txBox="1"/>
          <p:nvPr/>
        </p:nvSpPr>
        <p:spPr>
          <a:xfrm>
            <a:off x="8001000" y="3642168"/>
            <a:ext cx="9296400" cy="4390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SettingValue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초기 속도</a:t>
            </a: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초기 캐릭터 종류 등 게임 밸런스에 관련된 변수 모음</a:t>
            </a:r>
            <a:endParaRPr lang="en-US" altLang="ko-KR" sz="18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ko-KR" altLang="ko-KR" sz="18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GameInfo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invader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처치 수</a:t>
            </a: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플레이 시간 등 게임진행상황에 관련</a:t>
            </a: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있는 변수 모음 </a:t>
            </a:r>
            <a:endParaRPr lang="en-US" altLang="ko-KR" sz="18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ko-KR" altLang="ko-KR" sz="18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Member: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플레이어의 아이디</a:t>
            </a: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비밀번호 등 플레이어의 정보에 관련</a:t>
            </a: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있는 변수 모음</a:t>
            </a:r>
            <a:endParaRPr lang="en-US" altLang="ko-KR" sz="18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ko-KR" altLang="ko-KR" sz="18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ChallengeRepository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도전과제에 관련된 변수 모음</a:t>
            </a:r>
            <a:endParaRPr lang="en-US" altLang="ko-KR" sz="18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ko-KR" altLang="ko-KR" sz="18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Coin: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상점에 관련된 변수 모음</a:t>
            </a: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A8FA56-75F8-1B24-C263-DA12A4F856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871"/>
          <a:stretch/>
        </p:blipFill>
        <p:spPr>
          <a:xfrm>
            <a:off x="1752600" y="2883018"/>
            <a:ext cx="5734050" cy="59504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698CE9-1FC1-91A6-C000-658C38FA8F15}"/>
              </a:ext>
            </a:extLst>
          </p:cNvPr>
          <p:cNvSpPr txBox="1"/>
          <p:nvPr/>
        </p:nvSpPr>
        <p:spPr>
          <a:xfrm>
            <a:off x="4038600" y="896570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 Member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9579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065515" y="-1028700"/>
            <a:ext cx="36571429" cy="14050718"/>
            <a:chOff x="-9142857" y="-1816364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16364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4875657" y="563672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4.3  Code Refactoring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982AB-F9D8-D35B-99BC-B81C29C6F808}"/>
              </a:ext>
            </a:extLst>
          </p:cNvPr>
          <p:cNvSpPr txBox="1"/>
          <p:nvPr/>
        </p:nvSpPr>
        <p:spPr>
          <a:xfrm>
            <a:off x="6553200" y="1445957"/>
            <a:ext cx="564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en-US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8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1PC-2</a:t>
            </a:r>
            <a:r>
              <a:rPr lang="ko-KR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인 플레이 기능 구현 중 메소드 역할 중복 문제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6C445-32C3-27ED-5141-AF8E927E9995}"/>
              </a:ext>
            </a:extLst>
          </p:cNvPr>
          <p:cNvSpPr txBox="1"/>
          <p:nvPr/>
        </p:nvSpPr>
        <p:spPr>
          <a:xfrm>
            <a:off x="5715000" y="8469665"/>
            <a:ext cx="8732694" cy="836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인</a:t>
            </a:r>
            <a:r>
              <a:rPr lang="en-US" altLang="ko-KR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플레이어가 동작하기 위해 중복되는 두 개의 메소드를 추가하였으나</a:t>
            </a:r>
            <a:endParaRPr lang="en-US" altLang="ko-KR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1000"/>
              </a:spcAft>
            </a:pPr>
            <a:r>
              <a:rPr lang="en-US" altLang="ko-KR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ko-KR" altLang="en-US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기존 함수를 </a:t>
            </a:r>
            <a:r>
              <a:rPr lang="ko-KR" altLang="en-US" dirty="0" err="1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오버로딩하여</a:t>
            </a:r>
            <a:r>
              <a:rPr lang="ko-KR" altLang="en-US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파라미터를 제공하는 형식으로 변경 </a:t>
            </a:r>
            <a:endParaRPr lang="en-US" altLang="ko-KR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4899CF-552C-69CF-3404-8321C256C5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667"/>
          <a:stretch/>
        </p:blipFill>
        <p:spPr>
          <a:xfrm>
            <a:off x="10692810" y="4690992"/>
            <a:ext cx="5937889" cy="15610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A9BC0F-CCEB-CD9D-5696-77C268F4A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3919" y="3024147"/>
            <a:ext cx="4943475" cy="5362575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97D4A67-DD67-4100-5D6F-385AFEDF676A}"/>
              </a:ext>
            </a:extLst>
          </p:cNvPr>
          <p:cNvSpPr/>
          <p:nvPr/>
        </p:nvSpPr>
        <p:spPr>
          <a:xfrm>
            <a:off x="8160293" y="5317367"/>
            <a:ext cx="1752600" cy="511933"/>
          </a:xfrm>
          <a:prstGeom prst="rightArrow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3719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91600" y="-1028700"/>
            <a:ext cx="36571429" cy="14050718"/>
            <a:chOff x="-9142857" y="-1816364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16364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4875657" y="563672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4.3  Code Refactoring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982AB-F9D8-D35B-99BC-B81C29C6F808}"/>
              </a:ext>
            </a:extLst>
          </p:cNvPr>
          <p:cNvSpPr txBox="1"/>
          <p:nvPr/>
        </p:nvSpPr>
        <p:spPr>
          <a:xfrm>
            <a:off x="7994720" y="1349247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3. </a:t>
            </a:r>
            <a:r>
              <a:rPr lang="ko-KR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방대한 메소드의 분리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6C445-32C3-27ED-5141-AF8E927E9995}"/>
              </a:ext>
            </a:extLst>
          </p:cNvPr>
          <p:cNvSpPr txBox="1"/>
          <p:nvPr/>
        </p:nvSpPr>
        <p:spPr>
          <a:xfrm>
            <a:off x="4875657" y="8358236"/>
            <a:ext cx="8732694" cy="83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구현 도중 방대해지는 클래스의 기능을 역할에 따라 분리함</a:t>
            </a:r>
            <a:endParaRPr lang="en-US" altLang="ko-KR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(ex: </a:t>
            </a:r>
            <a:r>
              <a:rPr lang="ko-KR" altLang="en-US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회원 관리 클래스를 </a:t>
            </a:r>
            <a:r>
              <a:rPr lang="en-US" altLang="ko-KR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개로 분리</a:t>
            </a:r>
            <a:r>
              <a:rPr lang="en-US" altLang="ko-KR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65CB32-2C1F-D534-042D-3C9D160E6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645" y="2858844"/>
            <a:ext cx="5976938" cy="545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80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91600" y="-1028700"/>
            <a:ext cx="36571429" cy="14050718"/>
            <a:chOff x="-9142857" y="-1816364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16364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4875657" y="563672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4.3  Code Refactoring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982AB-F9D8-D35B-99BC-B81C29C6F808}"/>
              </a:ext>
            </a:extLst>
          </p:cNvPr>
          <p:cNvSpPr txBox="1"/>
          <p:nvPr/>
        </p:nvSpPr>
        <p:spPr>
          <a:xfrm>
            <a:off x="7826404" y="1349247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4.</a:t>
            </a:r>
            <a:r>
              <a:rPr lang="ko-KR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메인 메뉴 화면 버튼 구성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6C445-32C3-27ED-5141-AF8E927E9995}"/>
              </a:ext>
            </a:extLst>
          </p:cNvPr>
          <p:cNvSpPr txBox="1"/>
          <p:nvPr/>
        </p:nvSpPr>
        <p:spPr>
          <a:xfrm>
            <a:off x="4776510" y="8359573"/>
            <a:ext cx="8732694" cy="38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반복되는 코드를 반복문으로 정리</a:t>
            </a:r>
            <a:endParaRPr lang="en-US" altLang="ko-KR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F7E64B-DA13-812F-B033-8CC2D13E3B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9" r="19546" b="-669"/>
          <a:stretch/>
        </p:blipFill>
        <p:spPr>
          <a:xfrm>
            <a:off x="10068380" y="3582608"/>
            <a:ext cx="7594323" cy="40576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01DF5E-CCA2-EC12-584F-81A914A97C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576"/>
          <a:stretch/>
        </p:blipFill>
        <p:spPr>
          <a:xfrm>
            <a:off x="766640" y="3505200"/>
            <a:ext cx="7186296" cy="48006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A391991-2791-D126-2C35-4EF4F4F7C486}"/>
              </a:ext>
            </a:extLst>
          </p:cNvPr>
          <p:cNvSpPr/>
          <p:nvPr/>
        </p:nvSpPr>
        <p:spPr>
          <a:xfrm>
            <a:off x="8443748" y="5352055"/>
            <a:ext cx="1133820" cy="588133"/>
          </a:xfrm>
          <a:prstGeom prst="rightArrow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A3EFAED9-1276-982D-FA2E-0DE7E1F229FE}"/>
              </a:ext>
            </a:extLst>
          </p:cNvPr>
          <p:cNvSpPr/>
          <p:nvPr/>
        </p:nvSpPr>
        <p:spPr>
          <a:xfrm rot="12921196">
            <a:off x="655707" y="3733399"/>
            <a:ext cx="1371600" cy="1828800"/>
          </a:xfrm>
          <a:prstGeom prst="arc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80896BC7-306E-BCF7-B470-2DC1952AC062}"/>
              </a:ext>
            </a:extLst>
          </p:cNvPr>
          <p:cNvSpPr/>
          <p:nvPr/>
        </p:nvSpPr>
        <p:spPr>
          <a:xfrm rot="12921196">
            <a:off x="655706" y="6357300"/>
            <a:ext cx="1371600" cy="1828800"/>
          </a:xfrm>
          <a:prstGeom prst="arc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692400F1-02F1-B721-53F3-3324E4FD02E9}"/>
              </a:ext>
            </a:extLst>
          </p:cNvPr>
          <p:cNvSpPr/>
          <p:nvPr/>
        </p:nvSpPr>
        <p:spPr>
          <a:xfrm rot="12921196">
            <a:off x="10471006" y="3614712"/>
            <a:ext cx="1371600" cy="1828800"/>
          </a:xfrm>
          <a:prstGeom prst="arc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604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91600" y="-1028700"/>
            <a:ext cx="36571429" cy="14050718"/>
            <a:chOff x="-9142857" y="-1816364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16364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4875657" y="563672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4.3  Code Refactoring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982AB-F9D8-D35B-99BC-B81C29C6F808}"/>
              </a:ext>
            </a:extLst>
          </p:cNvPr>
          <p:cNvSpPr txBox="1"/>
          <p:nvPr/>
        </p:nvSpPr>
        <p:spPr>
          <a:xfrm>
            <a:off x="8208368" y="1333113"/>
            <a:ext cx="2171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5.</a:t>
            </a:r>
            <a:r>
              <a:rPr lang="en-US" altLang="ko-KR" sz="18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Save() </a:t>
            </a:r>
            <a:r>
              <a:rPr lang="ko-KR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함수 구현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6C445-32C3-27ED-5141-AF8E927E9995}"/>
              </a:ext>
            </a:extLst>
          </p:cNvPr>
          <p:cNvSpPr txBox="1"/>
          <p:nvPr/>
        </p:nvSpPr>
        <p:spPr>
          <a:xfrm>
            <a:off x="4100469" y="8563972"/>
            <a:ext cx="10387290" cy="38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플레이기록 저장 로직을 </a:t>
            </a:r>
            <a:r>
              <a:rPr lang="en-US" altLang="ko-KR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save() </a:t>
            </a:r>
            <a:r>
              <a:rPr lang="ko-KR" altLang="en-US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함수로 따로 분리하여 </a:t>
            </a:r>
            <a:r>
              <a:rPr lang="en-US" altLang="ko-KR" dirty="0" err="1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notifyWin</a:t>
            </a:r>
            <a:r>
              <a:rPr lang="en-US" altLang="ko-KR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(), </a:t>
            </a:r>
            <a:r>
              <a:rPr lang="en-US" altLang="ko-KR" dirty="0" err="1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notifyDeath</a:t>
            </a:r>
            <a:r>
              <a:rPr lang="en-US" altLang="ko-KR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함수안에 삽입</a:t>
            </a:r>
            <a:endParaRPr lang="en-US" altLang="ko-KR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F7E64B-DA13-812F-B033-8CC2D13E3B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" b="20581"/>
          <a:stretch/>
        </p:blipFill>
        <p:spPr>
          <a:xfrm>
            <a:off x="10068380" y="3162300"/>
            <a:ext cx="7594323" cy="4953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01DF5E-CCA2-EC12-584F-81A914A97C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2" r="4032"/>
          <a:stretch/>
        </p:blipFill>
        <p:spPr>
          <a:xfrm>
            <a:off x="766640" y="3505200"/>
            <a:ext cx="7186296" cy="48006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A391991-2791-D126-2C35-4EF4F4F7C486}"/>
              </a:ext>
            </a:extLst>
          </p:cNvPr>
          <p:cNvSpPr/>
          <p:nvPr/>
        </p:nvSpPr>
        <p:spPr>
          <a:xfrm>
            <a:off x="8443748" y="5352055"/>
            <a:ext cx="1133820" cy="588133"/>
          </a:xfrm>
          <a:prstGeom prst="rightArrow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988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91600" y="-1028700"/>
            <a:ext cx="36571429" cy="14050718"/>
            <a:chOff x="-9142857" y="-1816364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16364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4875657" y="563672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4.3  Code Refactoring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982AB-F9D8-D35B-99BC-B81C29C6F808}"/>
              </a:ext>
            </a:extLst>
          </p:cNvPr>
          <p:cNvSpPr txBox="1"/>
          <p:nvPr/>
        </p:nvSpPr>
        <p:spPr>
          <a:xfrm>
            <a:off x="6458241" y="1372783"/>
            <a:ext cx="567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6. </a:t>
            </a:r>
            <a:r>
              <a:rPr lang="ko-KR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플레이어의 게임 플레이 기록 저장 및 조회 로직 변경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6C445-32C3-27ED-5141-AF8E927E9995}"/>
              </a:ext>
            </a:extLst>
          </p:cNvPr>
          <p:cNvSpPr txBox="1"/>
          <p:nvPr/>
        </p:nvSpPr>
        <p:spPr>
          <a:xfrm>
            <a:off x="4100468" y="8563972"/>
            <a:ext cx="10758531" cy="38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가장 마지막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결과만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DB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저장하는 방식에서  값을 계속해서 업데이트 하는 방식으로 변경 </a:t>
            </a:r>
            <a:endParaRPr lang="en-US" altLang="ko-KR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A391991-2791-D126-2C35-4EF4F4F7C486}"/>
              </a:ext>
            </a:extLst>
          </p:cNvPr>
          <p:cNvSpPr/>
          <p:nvPr/>
        </p:nvSpPr>
        <p:spPr>
          <a:xfrm rot="5248146">
            <a:off x="8627968" y="5074544"/>
            <a:ext cx="765380" cy="588133"/>
          </a:xfrm>
          <a:prstGeom prst="rightArrow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DC95C64-8E9F-7BB3-0396-1DD7BBAE3941}"/>
                  </a:ext>
                </a:extLst>
              </p14:cNvPr>
              <p14:cNvContentPartPr/>
              <p14:nvPr/>
            </p14:nvContentPartPr>
            <p14:xfrm>
              <a:off x="-532596" y="12132435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DC95C64-8E9F-7BB3-0396-1DD7BBAE39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86236" y="12024795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7233AB7C-ED89-AE24-2E9A-C0490B85EC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10"/>
          <a:stretch/>
        </p:blipFill>
        <p:spPr>
          <a:xfrm>
            <a:off x="4931734" y="5972978"/>
            <a:ext cx="8478323" cy="16192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1857BDA-9D3F-1C0C-1B24-F1179FDC69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7030" y="3452921"/>
            <a:ext cx="8191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61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91600" y="-1028700"/>
            <a:ext cx="36571429" cy="14050718"/>
            <a:chOff x="-9142857" y="-1816364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16364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4875657" y="563672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4.3  Code Refactoring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982AB-F9D8-D35B-99BC-B81C29C6F808}"/>
              </a:ext>
            </a:extLst>
          </p:cNvPr>
          <p:cNvSpPr txBox="1"/>
          <p:nvPr/>
        </p:nvSpPr>
        <p:spPr>
          <a:xfrm>
            <a:off x="7968269" y="1333113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7. </a:t>
            </a:r>
            <a:r>
              <a:rPr lang="ko-KR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능력치 변경 로직 수정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6C445-32C3-27ED-5141-AF8E927E9995}"/>
              </a:ext>
            </a:extLst>
          </p:cNvPr>
          <p:cNvSpPr txBox="1"/>
          <p:nvPr/>
        </p:nvSpPr>
        <p:spPr>
          <a:xfrm>
            <a:off x="3495747" y="8677874"/>
            <a:ext cx="11596732" cy="38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변경된 능력치 변수 값을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return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하는 대신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변경 비율을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return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하여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Game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클래스 내부에서 능력치를 변경</a:t>
            </a:r>
            <a:endParaRPr lang="en-US" altLang="ko-KR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DC95C64-8E9F-7BB3-0396-1DD7BBAE3941}"/>
                  </a:ext>
                </a:extLst>
              </p14:cNvPr>
              <p14:cNvContentPartPr/>
              <p14:nvPr/>
            </p14:nvContentPartPr>
            <p14:xfrm>
              <a:off x="-532596" y="12132435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DC95C64-8E9F-7BB3-0396-1DD7BBAE39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86596" y="12024435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13212AD6-5DEC-DFBC-3665-462D22F41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3237" y="2784868"/>
            <a:ext cx="115538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7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91600" y="-1028700"/>
            <a:ext cx="36571429" cy="14050718"/>
            <a:chOff x="-9142857" y="-1816364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16364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4875657" y="563672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4.3  Code Refactoring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982AB-F9D8-D35B-99BC-B81C29C6F808}"/>
              </a:ext>
            </a:extLst>
          </p:cNvPr>
          <p:cNvSpPr txBox="1"/>
          <p:nvPr/>
        </p:nvSpPr>
        <p:spPr>
          <a:xfrm>
            <a:off x="6788459" y="1353683"/>
            <a:ext cx="4496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8. </a:t>
            </a:r>
            <a:r>
              <a:rPr lang="en-US" altLang="ko-KR" sz="18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쿠키</a:t>
            </a:r>
            <a:r>
              <a:rPr lang="en-US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사용하여 중복 로그인 </a:t>
            </a:r>
            <a:r>
              <a:rPr lang="ko-KR" altLang="en-US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오류 수정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6C445-32C3-27ED-5141-AF8E927E9995}"/>
              </a:ext>
            </a:extLst>
          </p:cNvPr>
          <p:cNvSpPr txBox="1"/>
          <p:nvPr/>
        </p:nvSpPr>
        <p:spPr>
          <a:xfrm>
            <a:off x="3495747" y="8677874"/>
            <a:ext cx="11596732" cy="38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로그인한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플레이어의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정보를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유지하기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위해</a:t>
            </a: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로그인 쿠키 사용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ko-KR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DC95C64-8E9F-7BB3-0396-1DD7BBAE3941}"/>
                  </a:ext>
                </a:extLst>
              </p14:cNvPr>
              <p14:cNvContentPartPr/>
              <p14:nvPr/>
            </p14:nvContentPartPr>
            <p14:xfrm>
              <a:off x="-532596" y="12132435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DC95C64-8E9F-7BB3-0396-1DD7BBAE39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86596" y="12024435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8AB1DA2F-EA21-92C9-80BE-E9F57206E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165" y="2813086"/>
            <a:ext cx="7688244" cy="552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69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91601" y="-1028700"/>
            <a:ext cx="36571429" cy="14050718"/>
            <a:chOff x="-9142857" y="-1816364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16364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4875657" y="563672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4.3  Code Refactoring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982AB-F9D8-D35B-99BC-B81C29C6F808}"/>
              </a:ext>
            </a:extLst>
          </p:cNvPr>
          <p:cNvSpPr txBox="1"/>
          <p:nvPr/>
        </p:nvSpPr>
        <p:spPr>
          <a:xfrm>
            <a:off x="7673544" y="1325431"/>
            <a:ext cx="2938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9</a:t>
            </a:r>
            <a:r>
              <a:rPr lang="en-US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b="1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도전과제용 </a:t>
            </a:r>
            <a:r>
              <a:rPr lang="en-US" altLang="ko-KR" sz="1800" b="1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DB </a:t>
            </a:r>
            <a:r>
              <a:rPr lang="ko-KR" altLang="ko-KR" sz="1800" b="1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추가생성</a:t>
            </a:r>
            <a:endParaRPr lang="ko-KR" altLang="ko-KR" sz="18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6C445-32C3-27ED-5141-AF8E927E9995}"/>
              </a:ext>
            </a:extLst>
          </p:cNvPr>
          <p:cNvSpPr txBox="1"/>
          <p:nvPr/>
        </p:nvSpPr>
        <p:spPr>
          <a:xfrm>
            <a:off x="3495747" y="8338645"/>
            <a:ext cx="11596732" cy="83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도전과제 데이터는 매번 갱신되지 않으면서 플레이어에게 종속적인 데이터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이기 때문에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기존 테이블이 아닌 새로운 테이블 생성</a:t>
            </a:r>
            <a:endParaRPr lang="en-US" altLang="ko-KR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DC95C64-8E9F-7BB3-0396-1DD7BBAE3941}"/>
                  </a:ext>
                </a:extLst>
              </p14:cNvPr>
              <p14:cNvContentPartPr/>
              <p14:nvPr/>
            </p14:nvContentPartPr>
            <p14:xfrm>
              <a:off x="-532596" y="12132435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DC95C64-8E9F-7BB3-0396-1DD7BBAE39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86596" y="12024435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8AB1DA2F-EA21-92C9-80BE-E9F57206E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2885" y="4229100"/>
            <a:ext cx="7754344" cy="30230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AC634B-2040-145D-87C5-52E224AF248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0166" y="3117094"/>
            <a:ext cx="7050982" cy="488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104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91601" y="-1028700"/>
            <a:ext cx="36571429" cy="14050718"/>
            <a:chOff x="-9142857" y="-1816364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16364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4875657" y="563672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4.3  Code Refactoring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982AB-F9D8-D35B-99BC-B81C29C6F808}"/>
              </a:ext>
            </a:extLst>
          </p:cNvPr>
          <p:cNvSpPr txBox="1"/>
          <p:nvPr/>
        </p:nvSpPr>
        <p:spPr>
          <a:xfrm>
            <a:off x="7421645" y="1330498"/>
            <a:ext cx="37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10.</a:t>
            </a:r>
            <a:r>
              <a:rPr lang="ko-KR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도전과제 달성율 조회 로직 병합</a:t>
            </a:r>
            <a:endParaRPr lang="ko-KR" altLang="ko-KR" sz="18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6C445-32C3-27ED-5141-AF8E927E9995}"/>
              </a:ext>
            </a:extLst>
          </p:cNvPr>
          <p:cNvSpPr txBox="1"/>
          <p:nvPr/>
        </p:nvSpPr>
        <p:spPr>
          <a:xfrm>
            <a:off x="3344491" y="8761544"/>
            <a:ext cx="11596732" cy="38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종류의 도전과제가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가지던 각각의 쿼리를 하나의 메소드로 병합 </a:t>
            </a:r>
            <a:endParaRPr lang="en-US" altLang="ko-KR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DC95C64-8E9F-7BB3-0396-1DD7BBAE3941}"/>
                  </a:ext>
                </a:extLst>
              </p14:cNvPr>
              <p14:cNvContentPartPr/>
              <p14:nvPr/>
            </p14:nvContentPartPr>
            <p14:xfrm>
              <a:off x="-532596" y="12132435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DC95C64-8E9F-7BB3-0396-1DD7BBAE39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86596" y="12024435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F73246D1-AEA6-FFFD-771B-DA23E92C0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0769" y="2903307"/>
            <a:ext cx="7786688" cy="56209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369FC082-4133-CB09-AA8D-84B1851F2723}"/>
                  </a:ext>
                </a:extLst>
              </p14:cNvPr>
              <p14:cNvContentPartPr/>
              <p14:nvPr/>
            </p14:nvContentPartPr>
            <p14:xfrm>
              <a:off x="6236844" y="8338637"/>
              <a:ext cx="6862680" cy="1371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369FC082-4133-CB09-AA8D-84B1851F27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83204" y="8230997"/>
                <a:ext cx="6970320" cy="35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8718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42857" y="-1816364"/>
            <a:ext cx="36571429" cy="14050718"/>
            <a:chOff x="-9142857" y="-1816364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16364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7271485" y="448394"/>
            <a:ext cx="48167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01. 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팀원 소개</a:t>
            </a:r>
          </a:p>
        </p:txBody>
      </p:sp>
      <p:grpSp>
        <p:nvGrpSpPr>
          <p:cNvPr id="19" name="그룹 1002"/>
          <p:cNvGrpSpPr/>
          <p:nvPr/>
        </p:nvGrpSpPr>
        <p:grpSpPr>
          <a:xfrm>
            <a:off x="7504026" y="3238500"/>
            <a:ext cx="3279948" cy="3471855"/>
            <a:chOff x="10891429" y="2865934"/>
            <a:chExt cx="6171429" cy="6171429"/>
          </a:xfrm>
        </p:grpSpPr>
        <p:pic>
          <p:nvPicPr>
            <p:cNvPr id="20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91429" y="2865934"/>
              <a:ext cx="6171429" cy="6171429"/>
            </a:xfrm>
            <a:prstGeom prst="rect">
              <a:avLst/>
            </a:prstGeom>
          </p:spPr>
        </p:pic>
      </p:grpSp>
      <p:grpSp>
        <p:nvGrpSpPr>
          <p:cNvPr id="21" name="그룹 1001"/>
          <p:cNvGrpSpPr/>
          <p:nvPr/>
        </p:nvGrpSpPr>
        <p:grpSpPr>
          <a:xfrm>
            <a:off x="2372633" y="3285118"/>
            <a:ext cx="3279948" cy="3471855"/>
            <a:chOff x="808791" y="2672527"/>
            <a:chExt cx="6171429" cy="6171429"/>
          </a:xfrm>
        </p:grpSpPr>
        <p:pic>
          <p:nvPicPr>
            <p:cNvPr id="22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791" y="2672527"/>
              <a:ext cx="6171429" cy="6171429"/>
            </a:xfrm>
            <a:prstGeom prst="rect">
              <a:avLst/>
            </a:prstGeom>
          </p:spPr>
        </p:pic>
      </p:grpSp>
      <p:grpSp>
        <p:nvGrpSpPr>
          <p:cNvPr id="23" name="그룹 1003"/>
          <p:cNvGrpSpPr/>
          <p:nvPr/>
        </p:nvGrpSpPr>
        <p:grpSpPr>
          <a:xfrm>
            <a:off x="12497943" y="3319043"/>
            <a:ext cx="3279948" cy="3471855"/>
            <a:chOff x="5919199" y="3636697"/>
            <a:chExt cx="6171429" cy="6171429"/>
          </a:xfrm>
        </p:grpSpPr>
        <p:pic>
          <p:nvPicPr>
            <p:cNvPr id="24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9199" y="3636697"/>
              <a:ext cx="6171429" cy="6171429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2211055" y="6790898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김지민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algn="ctr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29500" y="6735677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정재원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algn="ctr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23417" y="6735677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정세연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algn="ctr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91601" y="-1028700"/>
            <a:ext cx="36571429" cy="14050718"/>
            <a:chOff x="-9142857" y="-1816364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16364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4875657" y="563672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4.3  Code Refactoring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982AB-F9D8-D35B-99BC-B81C29C6F808}"/>
              </a:ext>
            </a:extLst>
          </p:cNvPr>
          <p:cNvSpPr txBox="1"/>
          <p:nvPr/>
        </p:nvSpPr>
        <p:spPr>
          <a:xfrm>
            <a:off x="7421645" y="1330498"/>
            <a:ext cx="37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10.</a:t>
            </a:r>
            <a:r>
              <a:rPr lang="ko-KR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도전과제 달성율 조회 로직 병합</a:t>
            </a:r>
            <a:endParaRPr lang="ko-KR" altLang="ko-KR" sz="18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6C445-32C3-27ED-5141-AF8E927E9995}"/>
              </a:ext>
            </a:extLst>
          </p:cNvPr>
          <p:cNvSpPr txBox="1"/>
          <p:nvPr/>
        </p:nvSpPr>
        <p:spPr>
          <a:xfrm>
            <a:off x="3344491" y="8761544"/>
            <a:ext cx="11596732" cy="38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종류의 도전과제가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가지던 각각의 쿼리를 하나의 메소드로 병합 </a:t>
            </a:r>
            <a:endParaRPr lang="en-US" altLang="ko-KR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DC95C64-8E9F-7BB3-0396-1DD7BBAE3941}"/>
                  </a:ext>
                </a:extLst>
              </p14:cNvPr>
              <p14:cNvContentPartPr/>
              <p14:nvPr/>
            </p14:nvContentPartPr>
            <p14:xfrm>
              <a:off x="-532596" y="12132435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DC95C64-8E9F-7BB3-0396-1DD7BBAE39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86596" y="12024435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F73246D1-AEA6-FFFD-771B-DA23E92C0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0769" y="2903307"/>
            <a:ext cx="7786688" cy="56209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369FC082-4133-CB09-AA8D-84B1851F2723}"/>
                  </a:ext>
                </a:extLst>
              </p14:cNvPr>
              <p14:cNvContentPartPr/>
              <p14:nvPr/>
            </p14:nvContentPartPr>
            <p14:xfrm>
              <a:off x="6236844" y="8338637"/>
              <a:ext cx="6862680" cy="1371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369FC082-4133-CB09-AA8D-84B1851F27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82844" y="8230637"/>
                <a:ext cx="6970320" cy="35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1344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42857" y="-1816364"/>
            <a:ext cx="36571429" cy="14050718"/>
            <a:chOff x="-9142857" y="-1816364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16364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447799" y="4228897"/>
            <a:ext cx="1165860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05</a:t>
            </a:r>
            <a:r>
              <a:rPr lang="ko-KR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 </a:t>
            </a:r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구현 영상</a:t>
            </a:r>
          </a:p>
          <a:p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377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76800" y="77241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5. 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구현 영상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DC95C64-8E9F-7BB3-0396-1DD7BBAE3941}"/>
                  </a:ext>
                </a:extLst>
              </p14:cNvPr>
              <p14:cNvContentPartPr/>
              <p14:nvPr/>
            </p14:nvContentPartPr>
            <p14:xfrm>
              <a:off x="-532596" y="12132435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DC95C64-8E9F-7BB3-0396-1DD7BBAE39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86596" y="12024435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KakaoTalk_20230528_020023090">
            <a:hlinkClick r:id="" action="ppaction://media"/>
            <a:extLst>
              <a:ext uri="{FF2B5EF4-FFF2-40B4-BE49-F238E27FC236}">
                <a16:creationId xmlns:a16="http://schemas.microsoft.com/office/drawing/2014/main" id="{73717CD9-416E-415A-82A3-4D5C809D6A1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41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5400" y="1028700"/>
            <a:ext cx="16078200" cy="904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8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28243" y="-1826965"/>
            <a:ext cx="36571429" cy="14050718"/>
            <a:chOff x="-9142857" y="-1826965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7772400" y="4479334"/>
            <a:ext cx="48167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감사합니다 </a:t>
            </a:r>
            <a:r>
              <a:rPr lang="en-US" altLang="ko-KR" sz="4400" b="1" dirty="0"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itchFamily="2" charset="2"/>
              </a:rPr>
              <a:t></a:t>
            </a:r>
            <a:endParaRPr lang="ko-KR" altLang="en-US" sz="4400" b="1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0361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42857" y="-1816364"/>
            <a:ext cx="36571429" cy="14050718"/>
            <a:chOff x="-9142857" y="-1816364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16364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447800" y="4228897"/>
            <a:ext cx="6934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02</a:t>
            </a:r>
            <a:r>
              <a:rPr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 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개선 아이디어</a:t>
            </a:r>
          </a:p>
        </p:txBody>
      </p:sp>
    </p:spTree>
    <p:extLst>
      <p:ext uri="{BB962C8B-B14F-4D97-AF65-F5344CB8AC3E}">
        <p14:creationId xmlns:p14="http://schemas.microsoft.com/office/powerpoint/2010/main" val="1968692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53572" y="-1881859"/>
            <a:ext cx="36571429" cy="14050718"/>
            <a:chOff x="-9121727" y="-1881859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21727" y="-1881859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1000" y="3009900"/>
            <a:ext cx="8295238" cy="758430"/>
            <a:chOff x="409524" y="2200000"/>
            <a:chExt cx="8295238" cy="7584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9524" y="2200000"/>
              <a:ext cx="8295238" cy="7584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1000" y="4318888"/>
            <a:ext cx="8295238" cy="758430"/>
            <a:chOff x="409524" y="3508988"/>
            <a:chExt cx="8295238" cy="7584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9524" y="3508988"/>
              <a:ext cx="8295238" cy="7584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1000" y="6936865"/>
            <a:ext cx="8295238" cy="758430"/>
            <a:chOff x="409524" y="6126965"/>
            <a:chExt cx="8295238" cy="7584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9524" y="6126965"/>
              <a:ext cx="8295238" cy="7584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000" y="5627877"/>
            <a:ext cx="8295238" cy="758430"/>
            <a:chOff x="409524" y="4817977"/>
            <a:chExt cx="8295238" cy="7584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524" y="4817977"/>
              <a:ext cx="8295238" cy="7584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81000" y="3009900"/>
            <a:ext cx="8295238" cy="758430"/>
            <a:chOff x="9609524" y="2200000"/>
            <a:chExt cx="8295238" cy="75843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9524" y="2200000"/>
              <a:ext cx="8295238" cy="7584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81000" y="4318888"/>
            <a:ext cx="8295238" cy="758430"/>
            <a:chOff x="9609524" y="3508988"/>
            <a:chExt cx="8295238" cy="7584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9524" y="3508988"/>
              <a:ext cx="8295238" cy="7584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81000" y="6936865"/>
            <a:ext cx="8295238" cy="758430"/>
            <a:chOff x="9609524" y="6126965"/>
            <a:chExt cx="8295238" cy="75843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9524" y="6126965"/>
              <a:ext cx="8295238" cy="7584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81000" y="5627877"/>
            <a:ext cx="8295238" cy="758430"/>
            <a:chOff x="9609524" y="4817977"/>
            <a:chExt cx="8295238" cy="75843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9524" y="4817977"/>
              <a:ext cx="8295238" cy="75843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18B1243-113F-0D3C-C798-5C8575EA084B}"/>
              </a:ext>
            </a:extLst>
          </p:cNvPr>
          <p:cNvSpPr txBox="1"/>
          <p:nvPr/>
        </p:nvSpPr>
        <p:spPr>
          <a:xfrm>
            <a:off x="6749092" y="463730"/>
            <a:ext cx="48167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02. 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개선 아이디어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C501B6-0F61-548F-A414-AE51BE9CFD6A}"/>
              </a:ext>
            </a:extLst>
          </p:cNvPr>
          <p:cNvSpPr txBox="1"/>
          <p:nvPr/>
        </p:nvSpPr>
        <p:spPr>
          <a:xfrm>
            <a:off x="681251" y="3221086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800" dirty="0">
                <a:solidFill>
                  <a:srgbClr val="4D515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게임 진행 사항을 알 수 있는 데이터들을 화면에 표시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686208-F78B-F446-A3BF-2515FF3A0A03}"/>
              </a:ext>
            </a:extLst>
          </p:cNvPr>
          <p:cNvSpPr txBox="1"/>
          <p:nvPr/>
        </p:nvSpPr>
        <p:spPr>
          <a:xfrm>
            <a:off x="711958" y="4523321"/>
            <a:ext cx="767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800" dirty="0">
                <a:solidFill>
                  <a:srgbClr val="4D515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게임 진행 사항</a:t>
            </a:r>
            <a:r>
              <a:rPr lang="en-US" altLang="ko-KR" sz="1800" dirty="0">
                <a:solidFill>
                  <a:srgbClr val="4D515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ko-KR" sz="1800" dirty="0">
                <a:solidFill>
                  <a:srgbClr val="4D515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플레이어 데이터 등을 데이터베이스에 기록 및 조회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87932-70B8-1B6F-E196-8D0026F97E0E}"/>
              </a:ext>
            </a:extLst>
          </p:cNvPr>
          <p:cNvSpPr txBox="1"/>
          <p:nvPr/>
        </p:nvSpPr>
        <p:spPr>
          <a:xfrm>
            <a:off x="675564" y="5840299"/>
            <a:ext cx="7679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800" dirty="0">
                <a:solidFill>
                  <a:srgbClr val="4D515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상점 기능 추가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E8E5D-A8C3-F1E2-666E-3A344929DFA6}"/>
              </a:ext>
            </a:extLst>
          </p:cNvPr>
          <p:cNvSpPr txBox="1"/>
          <p:nvPr/>
        </p:nvSpPr>
        <p:spPr>
          <a:xfrm>
            <a:off x="681251" y="7141298"/>
            <a:ext cx="770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800" dirty="0">
                <a:solidFill>
                  <a:srgbClr val="4D515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서로 다른 능력치를 가지고 있는 캐릭터 종류 추가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8526A-0F12-303B-1A6B-808C6CDB48FE}"/>
              </a:ext>
            </a:extLst>
          </p:cNvPr>
          <p:cNvSpPr txBox="1"/>
          <p:nvPr/>
        </p:nvSpPr>
        <p:spPr>
          <a:xfrm>
            <a:off x="10021100" y="3204449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4D5156"/>
                </a:solidFill>
                <a:effectLst/>
                <a:latin typeface="맑은 고딕" panose="020B0503020000020004" pitchFamily="50" charset="-127"/>
                <a:cs typeface="Arial" panose="020B0604020202020204" pitchFamily="34" charset="0"/>
              </a:rPr>
              <a:t>1pc – 2</a:t>
            </a:r>
            <a:r>
              <a:rPr lang="ko-KR" altLang="ko-KR" sz="1800" dirty="0">
                <a:solidFill>
                  <a:srgbClr val="4D5156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인용 미니 게임 추가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88631B-021A-3C52-EEDB-14F5E35C69AF}"/>
              </a:ext>
            </a:extLst>
          </p:cNvPr>
          <p:cNvSpPr txBox="1"/>
          <p:nvPr/>
        </p:nvSpPr>
        <p:spPr>
          <a:xfrm>
            <a:off x="10022659" y="4513437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800" dirty="0">
                <a:solidFill>
                  <a:srgbClr val="4D5156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로그인 기능을 사용하여 플레이어 개개인의 게임 기록 관리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2CE0FF-6BDB-BF7D-0B17-A0B5BD5247AD}"/>
              </a:ext>
            </a:extLst>
          </p:cNvPr>
          <p:cNvSpPr txBox="1"/>
          <p:nvPr/>
        </p:nvSpPr>
        <p:spPr>
          <a:xfrm>
            <a:off x="10021100" y="5862879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800" dirty="0">
                <a:solidFill>
                  <a:srgbClr val="4D5156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도전과제 기능 추가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5B90FA-2CF4-33CB-169D-47A0291A7D43}"/>
              </a:ext>
            </a:extLst>
          </p:cNvPr>
          <p:cNvSpPr txBox="1"/>
          <p:nvPr/>
        </p:nvSpPr>
        <p:spPr>
          <a:xfrm>
            <a:off x="9983568" y="7141298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800" dirty="0">
                <a:solidFill>
                  <a:srgbClr val="4D5156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배경음악</a:t>
            </a:r>
            <a:r>
              <a:rPr lang="en-US" altLang="ko-KR" sz="1800" dirty="0">
                <a:solidFill>
                  <a:srgbClr val="4D5156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800" dirty="0">
                <a:solidFill>
                  <a:srgbClr val="4D5156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사격 효과음 추가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42857" y="-1816364"/>
            <a:ext cx="36571429" cy="14050718"/>
            <a:chOff x="-9142857" y="-1816364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16364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447799" y="4228897"/>
            <a:ext cx="11658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03</a:t>
            </a:r>
            <a:r>
              <a:rPr lang="en-US" altLang="ko-KR" sz="9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 </a:t>
            </a:r>
            <a:r>
              <a:rPr lang="ko-KR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분석 및 개선 다이어그램 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15800" y="4838700"/>
            <a:ext cx="533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클래스 다이어그램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시퀀스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631480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715000" y="591855"/>
            <a:ext cx="8534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03. </a:t>
            </a:r>
            <a:r>
              <a:rPr lang="ko-KR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분석 및 개선 다이어그램 </a:t>
            </a:r>
            <a:endParaRPr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38405"/>
            <a:ext cx="9041748" cy="74631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58600" y="50673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기존  클래스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732434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715000" y="591855"/>
            <a:ext cx="8534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03. </a:t>
            </a:r>
            <a:r>
              <a:rPr lang="ko-KR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분석 및 개선 다이어그램 </a:t>
            </a:r>
            <a:endParaRPr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01400" y="4381500"/>
            <a:ext cx="5943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차 개선 후 클래스 다이어그램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Menu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클래스 추가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Twoplayer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클래스 추가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Shop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클래스 추가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CharacterChange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클래스 추가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ConnectDb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itchFamily="18" charset="-127"/>
              </a:rPr>
              <a:t>클래스 추가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257300" y="1714500"/>
            <a:ext cx="8915400" cy="766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32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856</Words>
  <Application>Microsoft Office PowerPoint</Application>
  <PresentationFormat>사용자 지정</PresentationFormat>
  <Paragraphs>178</Paragraphs>
  <Slides>43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맑은 고딕</vt:lpstr>
      <vt:lpstr>함초롬바탕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정세연</cp:lastModifiedBy>
  <cp:revision>19</cp:revision>
  <dcterms:created xsi:type="dcterms:W3CDTF">2023-04-15T03:27:36Z</dcterms:created>
  <dcterms:modified xsi:type="dcterms:W3CDTF">2023-05-27T21:19:15Z</dcterms:modified>
</cp:coreProperties>
</file>